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handoutMasterIdLst>
    <p:handoutMasterId r:id="rId21"/>
  </p:handoutMasterIdLst>
  <p:sldIdLst>
    <p:sldId id="256" r:id="rId2"/>
    <p:sldId id="305" r:id="rId3"/>
    <p:sldId id="328" r:id="rId4"/>
    <p:sldId id="282" r:id="rId5"/>
    <p:sldId id="338" r:id="rId6"/>
    <p:sldId id="339" r:id="rId7"/>
    <p:sldId id="340" r:id="rId8"/>
    <p:sldId id="342" r:id="rId9"/>
    <p:sldId id="343" r:id="rId10"/>
    <p:sldId id="344" r:id="rId11"/>
    <p:sldId id="359" r:id="rId12"/>
    <p:sldId id="360" r:id="rId13"/>
    <p:sldId id="353" r:id="rId14"/>
    <p:sldId id="356" r:id="rId15"/>
    <p:sldId id="357" r:id="rId16"/>
    <p:sldId id="281" r:id="rId17"/>
    <p:sldId id="294" r:id="rId18"/>
    <p:sldId id="358" r:id="rId19"/>
  </p:sldIdLst>
  <p:sldSz cx="9144000" cy="6858000" type="screen4x3"/>
  <p:notesSz cx="6881813" cy="10002838"/>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188"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2982119" cy="500142"/>
          </a:xfrm>
          <a:prstGeom prst="rect">
            <a:avLst/>
          </a:prstGeom>
          <a:noFill/>
          <a:ln w="9525">
            <a:noFill/>
            <a:miter lim="800000"/>
            <a:headEnd/>
            <a:tailEnd/>
          </a:ln>
          <a:effectLst/>
        </p:spPr>
        <p:txBody>
          <a:bodyPr vert="horz" wrap="square" lIns="96478" tIns="48239" rIns="96478" bIns="48239" numCol="1" anchor="t" anchorCtr="0" compatLnSpc="1">
            <a:prstTxWarp prst="textNoShape">
              <a:avLst/>
            </a:prstTxWarp>
          </a:bodyPr>
          <a:lstStyle>
            <a:lvl1pPr>
              <a:defRPr sz="1300">
                <a:latin typeface="Constantia" pitchFamily="18" charset="0"/>
              </a:defRPr>
            </a:lvl1pPr>
          </a:lstStyle>
          <a:p>
            <a:pPr>
              <a:defRPr/>
            </a:pPr>
            <a:endParaRPr lang="en-GB"/>
          </a:p>
        </p:txBody>
      </p:sp>
      <p:sp>
        <p:nvSpPr>
          <p:cNvPr id="58371" name="Rectangle 3"/>
          <p:cNvSpPr>
            <a:spLocks noGrp="1" noChangeArrowheads="1"/>
          </p:cNvSpPr>
          <p:nvPr>
            <p:ph type="dt" sz="quarter" idx="1"/>
          </p:nvPr>
        </p:nvSpPr>
        <p:spPr bwMode="auto">
          <a:xfrm>
            <a:off x="3898102" y="0"/>
            <a:ext cx="2982119" cy="500142"/>
          </a:xfrm>
          <a:prstGeom prst="rect">
            <a:avLst/>
          </a:prstGeom>
          <a:noFill/>
          <a:ln w="9525">
            <a:noFill/>
            <a:miter lim="800000"/>
            <a:headEnd/>
            <a:tailEnd/>
          </a:ln>
          <a:effectLst/>
        </p:spPr>
        <p:txBody>
          <a:bodyPr vert="horz" wrap="square" lIns="96478" tIns="48239" rIns="96478" bIns="48239" numCol="1" anchor="t" anchorCtr="0" compatLnSpc="1">
            <a:prstTxWarp prst="textNoShape">
              <a:avLst/>
            </a:prstTxWarp>
          </a:bodyPr>
          <a:lstStyle>
            <a:lvl1pPr algn="r">
              <a:defRPr sz="1300">
                <a:latin typeface="Constantia" pitchFamily="18" charset="0"/>
              </a:defRPr>
            </a:lvl1pPr>
          </a:lstStyle>
          <a:p>
            <a:pPr>
              <a:defRPr/>
            </a:pPr>
            <a:fld id="{A875215E-E83B-429F-AAF5-A981FA80BC99}" type="datetimeFigureOut">
              <a:rPr lang="en-GB"/>
              <a:pPr>
                <a:defRPr/>
              </a:pPr>
              <a:t>07/06/2010</a:t>
            </a:fld>
            <a:endParaRPr lang="en-GB"/>
          </a:p>
        </p:txBody>
      </p:sp>
      <p:sp>
        <p:nvSpPr>
          <p:cNvPr id="58372" name="Rectangle 4"/>
          <p:cNvSpPr>
            <a:spLocks noGrp="1" noChangeArrowheads="1"/>
          </p:cNvSpPr>
          <p:nvPr>
            <p:ph type="ftr" sz="quarter" idx="2"/>
          </p:nvPr>
        </p:nvSpPr>
        <p:spPr bwMode="auto">
          <a:xfrm>
            <a:off x="0" y="9500960"/>
            <a:ext cx="2982119" cy="500142"/>
          </a:xfrm>
          <a:prstGeom prst="rect">
            <a:avLst/>
          </a:prstGeom>
          <a:noFill/>
          <a:ln w="9525">
            <a:noFill/>
            <a:miter lim="800000"/>
            <a:headEnd/>
            <a:tailEnd/>
          </a:ln>
          <a:effectLst/>
        </p:spPr>
        <p:txBody>
          <a:bodyPr vert="horz" wrap="square" lIns="96478" tIns="48239" rIns="96478" bIns="48239" numCol="1" anchor="b" anchorCtr="0" compatLnSpc="1">
            <a:prstTxWarp prst="textNoShape">
              <a:avLst/>
            </a:prstTxWarp>
          </a:bodyPr>
          <a:lstStyle>
            <a:lvl1pPr>
              <a:defRPr sz="1300">
                <a:latin typeface="Constantia" pitchFamily="18" charset="0"/>
              </a:defRPr>
            </a:lvl1pPr>
          </a:lstStyle>
          <a:p>
            <a:pPr>
              <a:defRPr/>
            </a:pPr>
            <a:endParaRPr lang="en-GB"/>
          </a:p>
        </p:txBody>
      </p:sp>
      <p:sp>
        <p:nvSpPr>
          <p:cNvPr id="58373" name="Rectangle 5"/>
          <p:cNvSpPr>
            <a:spLocks noGrp="1" noChangeArrowheads="1"/>
          </p:cNvSpPr>
          <p:nvPr>
            <p:ph type="sldNum" sz="quarter" idx="3"/>
          </p:nvPr>
        </p:nvSpPr>
        <p:spPr bwMode="auto">
          <a:xfrm>
            <a:off x="3898102" y="9500960"/>
            <a:ext cx="2982119" cy="500142"/>
          </a:xfrm>
          <a:prstGeom prst="rect">
            <a:avLst/>
          </a:prstGeom>
          <a:noFill/>
          <a:ln w="9525">
            <a:noFill/>
            <a:miter lim="800000"/>
            <a:headEnd/>
            <a:tailEnd/>
          </a:ln>
          <a:effectLst/>
        </p:spPr>
        <p:txBody>
          <a:bodyPr vert="horz" wrap="square" lIns="96478" tIns="48239" rIns="96478" bIns="48239" numCol="1" anchor="b" anchorCtr="0" compatLnSpc="1">
            <a:prstTxWarp prst="textNoShape">
              <a:avLst/>
            </a:prstTxWarp>
          </a:bodyPr>
          <a:lstStyle>
            <a:lvl1pPr algn="r">
              <a:defRPr sz="1300">
                <a:latin typeface="Constantia" pitchFamily="18" charset="0"/>
              </a:defRPr>
            </a:lvl1pPr>
          </a:lstStyle>
          <a:p>
            <a:pPr>
              <a:defRPr/>
            </a:pPr>
            <a:fld id="{0D3233B6-6C2E-4FD4-8C94-37C194F21001}"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500142"/>
          </a:xfrm>
          <a:prstGeom prst="rect">
            <a:avLst/>
          </a:prstGeom>
        </p:spPr>
        <p:txBody>
          <a:bodyPr vert="horz" lIns="96478" tIns="48239" rIns="96478" bIns="48239" rtlCol="0"/>
          <a:lstStyle>
            <a:lvl1pPr algn="l" fontAlgn="auto">
              <a:spcBef>
                <a:spcPts val="0"/>
              </a:spcBef>
              <a:spcAft>
                <a:spcPts val="0"/>
              </a:spcAft>
              <a:defRPr sz="1300">
                <a:latin typeface="+mn-lt"/>
              </a:defRPr>
            </a:lvl1pPr>
          </a:lstStyle>
          <a:p>
            <a:pPr>
              <a:defRPr/>
            </a:pPr>
            <a:endParaRPr lang="en-US"/>
          </a:p>
        </p:txBody>
      </p:sp>
      <p:sp>
        <p:nvSpPr>
          <p:cNvPr id="3" name="Date Placeholder 2"/>
          <p:cNvSpPr>
            <a:spLocks noGrp="1"/>
          </p:cNvSpPr>
          <p:nvPr>
            <p:ph type="dt" idx="1"/>
          </p:nvPr>
        </p:nvSpPr>
        <p:spPr>
          <a:xfrm>
            <a:off x="3898102" y="0"/>
            <a:ext cx="2982119" cy="500142"/>
          </a:xfrm>
          <a:prstGeom prst="rect">
            <a:avLst/>
          </a:prstGeom>
        </p:spPr>
        <p:txBody>
          <a:bodyPr vert="horz" lIns="96478" tIns="48239" rIns="96478" bIns="48239" rtlCol="0"/>
          <a:lstStyle>
            <a:lvl1pPr algn="r" fontAlgn="auto">
              <a:spcBef>
                <a:spcPts val="0"/>
              </a:spcBef>
              <a:spcAft>
                <a:spcPts val="0"/>
              </a:spcAft>
              <a:defRPr sz="1300">
                <a:latin typeface="+mn-lt"/>
              </a:defRPr>
            </a:lvl1pPr>
          </a:lstStyle>
          <a:p>
            <a:pPr>
              <a:defRPr/>
            </a:pPr>
            <a:fld id="{4E3CE93A-7552-4E50-A207-79E6D14855B8}" type="datetimeFigureOut">
              <a:rPr lang="en-US"/>
              <a:pPr>
                <a:defRPr/>
              </a:pPr>
              <a:t>6/7/2010</a:t>
            </a:fld>
            <a:endParaRPr lang="en-US"/>
          </a:p>
        </p:txBody>
      </p:sp>
      <p:sp>
        <p:nvSpPr>
          <p:cNvPr id="4" name="Slide Image Placeholder 3"/>
          <p:cNvSpPr>
            <a:spLocks noGrp="1" noRot="1" noChangeAspect="1"/>
          </p:cNvSpPr>
          <p:nvPr>
            <p:ph type="sldImg" idx="2"/>
          </p:nvPr>
        </p:nvSpPr>
        <p:spPr>
          <a:xfrm>
            <a:off x="942975" y="750888"/>
            <a:ext cx="4997450" cy="3749675"/>
          </a:xfrm>
          <a:prstGeom prst="rect">
            <a:avLst/>
          </a:prstGeom>
          <a:noFill/>
          <a:ln w="12700">
            <a:solidFill>
              <a:prstClr val="black"/>
            </a:solidFill>
          </a:ln>
        </p:spPr>
        <p:txBody>
          <a:bodyPr vert="horz" lIns="96478" tIns="48239" rIns="96478" bIns="48239" rtlCol="0" anchor="ctr"/>
          <a:lstStyle/>
          <a:p>
            <a:pPr lvl="0"/>
            <a:endParaRPr lang="en-US" noProof="0"/>
          </a:p>
        </p:txBody>
      </p:sp>
      <p:sp>
        <p:nvSpPr>
          <p:cNvPr id="5" name="Notes Placeholder 4"/>
          <p:cNvSpPr>
            <a:spLocks noGrp="1"/>
          </p:cNvSpPr>
          <p:nvPr>
            <p:ph type="body" sz="quarter" idx="3"/>
          </p:nvPr>
        </p:nvSpPr>
        <p:spPr>
          <a:xfrm>
            <a:off x="688182" y="4751348"/>
            <a:ext cx="5505450" cy="4501277"/>
          </a:xfrm>
          <a:prstGeom prst="rect">
            <a:avLst/>
          </a:prstGeom>
        </p:spPr>
        <p:txBody>
          <a:bodyPr vert="horz" lIns="96478" tIns="48239" rIns="96478" bIns="4823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500960"/>
            <a:ext cx="2982119" cy="500142"/>
          </a:xfrm>
          <a:prstGeom prst="rect">
            <a:avLst/>
          </a:prstGeom>
        </p:spPr>
        <p:txBody>
          <a:bodyPr vert="horz" lIns="96478" tIns="48239" rIns="96478" bIns="48239" rtlCol="0" anchor="b"/>
          <a:lstStyle>
            <a:lvl1pPr algn="l" fontAlgn="auto">
              <a:spcBef>
                <a:spcPts val="0"/>
              </a:spcBef>
              <a:spcAft>
                <a:spcPts val="0"/>
              </a:spcAft>
              <a:defRPr sz="1300">
                <a:latin typeface="+mn-lt"/>
              </a:defRPr>
            </a:lvl1pPr>
          </a:lstStyle>
          <a:p>
            <a:pPr>
              <a:defRPr/>
            </a:pPr>
            <a:endParaRPr lang="en-US"/>
          </a:p>
        </p:txBody>
      </p:sp>
      <p:sp>
        <p:nvSpPr>
          <p:cNvPr id="7" name="Slide Number Placeholder 6"/>
          <p:cNvSpPr>
            <a:spLocks noGrp="1"/>
          </p:cNvSpPr>
          <p:nvPr>
            <p:ph type="sldNum" sz="quarter" idx="5"/>
          </p:nvPr>
        </p:nvSpPr>
        <p:spPr>
          <a:xfrm>
            <a:off x="3898102" y="9500960"/>
            <a:ext cx="2982119" cy="500142"/>
          </a:xfrm>
          <a:prstGeom prst="rect">
            <a:avLst/>
          </a:prstGeom>
        </p:spPr>
        <p:txBody>
          <a:bodyPr vert="horz" lIns="96478" tIns="48239" rIns="96478" bIns="48239" rtlCol="0" anchor="b"/>
          <a:lstStyle>
            <a:lvl1pPr algn="r" fontAlgn="auto">
              <a:spcBef>
                <a:spcPts val="0"/>
              </a:spcBef>
              <a:spcAft>
                <a:spcPts val="0"/>
              </a:spcAft>
              <a:defRPr sz="1300">
                <a:latin typeface="+mn-lt"/>
              </a:defRPr>
            </a:lvl1pPr>
          </a:lstStyle>
          <a:p>
            <a:pPr>
              <a:defRPr/>
            </a:pPr>
            <a:fld id="{3761656E-0F22-4835-8A0E-5FCB6802781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84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A6D746-3F27-4CDD-A525-D607DA8BFCCB}" type="slidenum">
              <a:rPr lang="en-US"/>
              <a:pPr fontAlgn="base">
                <a:spcBef>
                  <a:spcPct val="0"/>
                </a:spcBef>
                <a:spcAft>
                  <a:spcPct val="0"/>
                </a:spcAft>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761656E-0F22-4835-8A0E-5FCB68027811}"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761656E-0F22-4835-8A0E-5FCB68027811}"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761656E-0F22-4835-8A0E-5FCB68027811}"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761656E-0F22-4835-8A0E-5FCB68027811}"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761656E-0F22-4835-8A0E-5FCB68027811}"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761656E-0F22-4835-8A0E-5FCB68027811}"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761656E-0F22-4835-8A0E-5FCB68027811}"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761656E-0F22-4835-8A0E-5FCB68027811}"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84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A6D746-3F27-4CDD-A525-D607DA8BFCCB}" type="slidenum">
              <a:rPr lang="en-US"/>
              <a:pPr fontAlgn="base">
                <a:spcBef>
                  <a:spcPct val="0"/>
                </a:spcBef>
                <a:spcAft>
                  <a:spcPct val="0"/>
                </a:spcAft>
                <a:defRPr/>
              </a:pPr>
              <a:t>18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761656E-0F22-4835-8A0E-5FCB68027811}" type="slidenum">
              <a:rPr lang="en-US" smtClean="0"/>
              <a:pPr>
                <a:defRPr/>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761656E-0F22-4835-8A0E-5FCB68027811}"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761656E-0F22-4835-8A0E-5FCB68027811}"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761656E-0F22-4835-8A0E-5FCB68027811}"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761656E-0F22-4835-8A0E-5FCB68027811}"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761656E-0F22-4835-8A0E-5FCB68027811}"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761656E-0F22-4835-8A0E-5FCB68027811}"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761656E-0F22-4835-8A0E-5FCB68027811}"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423173A5-D816-4577-B659-55283EB7371D}" type="datetimeFigureOut">
              <a:rPr lang="en-US"/>
              <a:pPr>
                <a:defRPr/>
              </a:pPr>
              <a:t>6/7/2010</a:t>
            </a:fld>
            <a:endParaRPr lang="en-US"/>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pPr>
              <a:defRPr/>
            </a:pPr>
            <a:fld id="{7DD39834-62CF-4336-99E6-F748F4EEAE4C}"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EE620822-3D1F-444B-8D69-0A01F6496036}" type="datetimeFigureOut">
              <a:rPr lang="en-US"/>
              <a:pPr>
                <a:defRPr/>
              </a:pPr>
              <a:t>6/7/2010</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1FAC2A3B-B578-44D9-83D8-A2401E64182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EE1D0A9F-4629-484B-A3F8-CCF466CBD82C}" type="datetimeFigureOut">
              <a:rPr lang="en-US"/>
              <a:pPr>
                <a:defRPr/>
              </a:pPr>
              <a:t>6/7/2010</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37CDCD4E-5A64-483F-BCBF-2E8DAB74C56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76AD9109-7D35-4484-B0F4-603CEAC394A3}" type="datetimeFigureOut">
              <a:rPr lang="en-US"/>
              <a:pPr>
                <a:defRPr/>
              </a:pPr>
              <a:t>6/7/2010</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F349C32F-CAC8-4B60-AB24-09DCC0C2D55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F264FFE-5128-4BBA-ADA2-BDB6278984A7}" type="datetimeFigureOut">
              <a:rPr lang="en-US"/>
              <a:pPr>
                <a:defRPr/>
              </a:pPr>
              <a:t>6/7/2010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524CD33-46FB-4F95-8DC8-99F75A752358}"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EA127EB6-9760-4139-ACBD-04A9CD3E5A20}" type="datetimeFigureOut">
              <a:rPr lang="en-US"/>
              <a:pPr>
                <a:defRPr/>
              </a:pPr>
              <a:t>6/7/2010</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98966225-48A9-4287-ABC8-B83B5422CDC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044734B7-B11A-4AD2-B9F5-39E998638C6B}" type="datetimeFigureOut">
              <a:rPr lang="en-US"/>
              <a:pPr>
                <a:defRPr/>
              </a:pPr>
              <a:t>6/7/2010</a:t>
            </a:fld>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4516C74A-494F-4EA0-BEA6-4A1651366D7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7F5C4D01-055A-472F-AD66-0F08F0B93ED2}" type="datetimeFigureOut">
              <a:rPr lang="en-US"/>
              <a:pPr>
                <a:defRPr/>
              </a:pPr>
              <a:t>6/7/2010</a:t>
            </a:fld>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A1F28410-765B-4BDA-ACA6-7F5E1ACFAA8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E77CA992-DBE9-4B7A-AEC8-FA871AB9CA0B}" type="datetimeFigureOut">
              <a:rPr lang="en-US"/>
              <a:pPr>
                <a:defRPr/>
              </a:pPr>
              <a:t>6/7/2010</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27AF460D-9C5B-488E-B28B-C809285A1CB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DE71F576-535A-4B14-8D10-9E396C878AD3}" type="datetimeFigureOut">
              <a:rPr lang="en-US"/>
              <a:pPr>
                <a:defRPr/>
              </a:pPr>
              <a:t>6/7/2010</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85BECC82-031C-40CD-9BBC-10F18EF4B61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ight Triangle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B4DDF3EF-544F-4EB5-9A4A-EAB592347D87}" type="datetimeFigureOut">
              <a:rPr lang="en-US"/>
              <a:pPr>
                <a:defRPr/>
              </a:pPr>
              <a:t>6/7/2010</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F776C8EC-EBC0-4DB1-A199-8E10D73C605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fld id="{565E2A17-38A0-4600-923A-81C4AEB94B11}" type="datetimeFigureOut">
              <a:rPr lang="en-US"/>
              <a:pPr>
                <a:defRPr/>
              </a:pPr>
              <a:t>6/7/2010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defRPr>
            </a:lvl1pPr>
          </a:lstStyle>
          <a:p>
            <a:pPr>
              <a:defRPr/>
            </a:pPr>
            <a:fld id="{636E74E4-A0F9-4D24-A816-BC213BABD612}" type="slidenum">
              <a:rPr lang="en-US"/>
              <a:pPr>
                <a:defRPr/>
              </a:pPr>
              <a:t>‹#›</a:t>
            </a:fld>
            <a:endParaRPr lang="en-US"/>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grpSp>
    </p:spTree>
  </p:cSld>
  <p:clrMap bg1="lt1" tx1="dk1" bg2="lt2" tx2="dk2" accent1="accent1" accent2="accent2" accent3="accent3" accent4="accent4" accent5="accent5" accent6="accent6" hlink="hlink" folHlink="folHlink"/>
  <p:sldLayoutIdLst>
    <p:sldLayoutId id="2147483675" r:id="rId1"/>
    <p:sldLayoutId id="2147483664" r:id="rId2"/>
    <p:sldLayoutId id="2147483676" r:id="rId3"/>
    <p:sldLayoutId id="2147483665" r:id="rId4"/>
    <p:sldLayoutId id="2147483666" r:id="rId5"/>
    <p:sldLayoutId id="2147483667" r:id="rId6"/>
    <p:sldLayoutId id="2147483668" r:id="rId7"/>
    <p:sldLayoutId id="2147483669" r:id="rId8"/>
    <p:sldLayoutId id="2147483677" r:id="rId9"/>
    <p:sldLayoutId id="2147483670" r:id="rId10"/>
    <p:sldLayoutId id="2147483671"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gaelnet.info/" TargetMode="External"/><Relationship Id="rId7" Type="http://schemas.openxmlformats.org/officeDocument/2006/relationships/hyperlink" Target="skype:gaelnet?add"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www.twitter.com/gaelnet" TargetMode="External"/><Relationship Id="rId5" Type="http://schemas.openxmlformats.org/officeDocument/2006/relationships/hyperlink" Target="mailto:ellison-e@live.co.uk" TargetMode="External"/><Relationship Id="rId4" Type="http://schemas.openxmlformats.org/officeDocument/2006/relationships/hyperlink" Target="http://eellison.edublogs.or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ideo" Target="file:///H:\Queens%20(P.G.C.E)\MFL%20Presentations%202009\23-06-10\teacher_toolbox.wmv" TargetMode="External"/><Relationship Id="rId5" Type="http://schemas.openxmlformats.org/officeDocument/2006/relationships/image" Target="../media/image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hyperlink" Target="http://www.gaelnet.info/"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hyperlink" Target="http://www.gaelnet.info/" TargetMode="External"/><Relationship Id="rId7" Type="http://schemas.openxmlformats.org/officeDocument/2006/relationships/hyperlink" Target="skype:gaelnet?add"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hyperlink" Target="http://www.twitter.com/gaelnet" TargetMode="External"/><Relationship Id="rId5" Type="http://schemas.openxmlformats.org/officeDocument/2006/relationships/hyperlink" Target="mailto:ellison-e@live.co.uk" TargetMode="External"/><Relationship Id="rId4" Type="http://schemas.openxmlformats.org/officeDocument/2006/relationships/hyperlink" Target="http://eellison.edublogs.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685800"/>
            <a:ext cx="7851648" cy="1828800"/>
          </a:xfrm>
        </p:spPr>
        <p:txBody>
          <a:bodyPr>
            <a:normAutofit fontScale="90000"/>
          </a:bodyPr>
          <a:lstStyle/>
          <a:p>
            <a:pPr algn="ctr" eaLnBrk="1" fontAlgn="auto" hangingPunct="1">
              <a:spcAft>
                <a:spcPts val="0"/>
              </a:spcAft>
              <a:defRPr/>
            </a:pPr>
            <a:r>
              <a:rPr lang="en-GB" dirty="0" smtClean="0"/>
              <a:t>I.C.T. and Language Learning: An integrated approach</a:t>
            </a:r>
            <a:endParaRPr lang="en-US" dirty="0"/>
          </a:p>
        </p:txBody>
      </p:sp>
      <p:sp>
        <p:nvSpPr>
          <p:cNvPr id="18434" name="Subtitle 2"/>
          <p:cNvSpPr>
            <a:spLocks noGrp="1"/>
          </p:cNvSpPr>
          <p:nvPr>
            <p:ph type="subTitle" idx="1"/>
          </p:nvPr>
        </p:nvSpPr>
        <p:spPr>
          <a:xfrm>
            <a:off x="533400" y="2514600"/>
            <a:ext cx="7854950" cy="3962400"/>
          </a:xfrm>
        </p:spPr>
        <p:txBody>
          <a:bodyPr/>
          <a:lstStyle/>
          <a:p>
            <a:pPr marR="0" algn="ctr" eaLnBrk="1" hangingPunct="1"/>
            <a:r>
              <a:rPr lang="en-GB" dirty="0" smtClean="0"/>
              <a:t>An introduction to GaelNet</a:t>
            </a:r>
          </a:p>
          <a:p>
            <a:pPr marR="0" eaLnBrk="1" hangingPunct="1"/>
            <a:endParaRPr lang="en-GB" dirty="0" smtClean="0"/>
          </a:p>
          <a:p>
            <a:pPr marR="0" algn="l" eaLnBrk="1" hangingPunct="1"/>
            <a:r>
              <a:rPr lang="en-GB" sz="2200" dirty="0" smtClean="0"/>
              <a:t>Edmund Ellison</a:t>
            </a:r>
          </a:p>
          <a:p>
            <a:pPr marR="0" algn="l" eaLnBrk="1" hangingPunct="1"/>
            <a:endParaRPr lang="en-GB" sz="1800" dirty="0" smtClean="0"/>
          </a:p>
          <a:p>
            <a:pPr marR="0" algn="ctr" eaLnBrk="1" hangingPunct="1"/>
            <a:r>
              <a:rPr lang="en-GB" sz="1800" dirty="0" smtClean="0"/>
              <a:t>eLearning consultant  | Joomla Web Developer | Teacher</a:t>
            </a:r>
          </a:p>
          <a:p>
            <a:pPr marR="0" algn="l" eaLnBrk="1" hangingPunct="1"/>
            <a:endParaRPr lang="en-GB" sz="1800" dirty="0" smtClean="0"/>
          </a:p>
          <a:p>
            <a:pPr marR="0" algn="l" eaLnBrk="1" hangingPunct="1"/>
            <a:r>
              <a:rPr lang="en-GB" sz="1800" dirty="0" smtClean="0"/>
              <a:t>Web:      </a:t>
            </a:r>
            <a:r>
              <a:rPr lang="en-GB" sz="1800" dirty="0" smtClean="0">
                <a:hlinkClick r:id="rId3"/>
              </a:rPr>
              <a:t>http://www.gaelnet.info</a:t>
            </a:r>
            <a:endParaRPr lang="en-GB" sz="1800" dirty="0" smtClean="0"/>
          </a:p>
          <a:p>
            <a:pPr marR="0" algn="l" eaLnBrk="1" hangingPunct="1"/>
            <a:r>
              <a:rPr lang="en-GB" sz="1800" dirty="0" smtClean="0"/>
              <a:t>Blog:      </a:t>
            </a:r>
            <a:r>
              <a:rPr lang="en-GB" sz="1800" dirty="0" smtClean="0">
                <a:hlinkClick r:id="rId4"/>
              </a:rPr>
              <a:t>http://eellison.edublogs.org</a:t>
            </a:r>
            <a:r>
              <a:rPr lang="en-GB" sz="1800" dirty="0" smtClean="0"/>
              <a:t> </a:t>
            </a:r>
          </a:p>
          <a:p>
            <a:pPr marR="0" algn="l" eaLnBrk="1" hangingPunct="1"/>
            <a:r>
              <a:rPr lang="en-GB" sz="1800" dirty="0" smtClean="0"/>
              <a:t>Email:    </a:t>
            </a:r>
            <a:r>
              <a:rPr lang="en-GB" sz="1800" dirty="0" smtClean="0">
                <a:hlinkClick r:id="rId5"/>
              </a:rPr>
              <a:t>ellison-e@live.co.uk</a:t>
            </a:r>
            <a:endParaRPr lang="en-GB" sz="1800" dirty="0" smtClean="0"/>
          </a:p>
          <a:p>
            <a:pPr marR="0" algn="l" eaLnBrk="1" hangingPunct="1"/>
            <a:r>
              <a:rPr lang="en-GB" sz="1800" dirty="0" smtClean="0"/>
              <a:t>Twitter: </a:t>
            </a:r>
            <a:r>
              <a:rPr lang="en-GB" sz="1800" dirty="0" err="1" smtClean="0">
                <a:hlinkClick r:id="rId6"/>
              </a:rPr>
              <a:t>gaelnet</a:t>
            </a:r>
            <a:endParaRPr lang="en-GB" sz="1800" dirty="0" smtClean="0"/>
          </a:p>
          <a:p>
            <a:pPr marR="0" algn="l" eaLnBrk="1" hangingPunct="1"/>
            <a:r>
              <a:rPr lang="en-GB" sz="1800" dirty="0" smtClean="0"/>
              <a:t>Skype:   </a:t>
            </a:r>
            <a:r>
              <a:rPr lang="en-GB" sz="1800" dirty="0" err="1" smtClean="0">
                <a:hlinkClick r:id="rId7"/>
              </a:rPr>
              <a:t>gaelnet</a:t>
            </a:r>
            <a:endParaRPr lang="en-GB" sz="1800" dirty="0" smtClean="0"/>
          </a:p>
          <a:p>
            <a:pPr marR="0" algn="l" eaLnBrk="1" hangingPunct="1"/>
            <a:endParaRPr lang="en-GB" sz="1800" dirty="0" smtClean="0"/>
          </a:p>
          <a:p>
            <a:pPr marR="0" algn="l" eaLnBrk="1" hangingPunct="1"/>
            <a:endParaRPr lang="en-GB" dirty="0" smtClean="0"/>
          </a:p>
          <a:p>
            <a:pPr marR="0" algn="l" eaLnBrk="1" hangingPunct="1"/>
            <a:endParaRPr lang="en-GB" dirty="0" smtClean="0"/>
          </a:p>
          <a:p>
            <a:pPr marR="0" algn="l" eaLnBrk="1" hangingPunct="1"/>
            <a:endParaRPr lang="en-GB" dirty="0" smtClean="0"/>
          </a:p>
          <a:p>
            <a:pPr marR="0" algn="l" eaLnBrk="1" hangingPunct="1"/>
            <a:endParaRPr lang="en-GB" dirty="0" smtClean="0"/>
          </a:p>
          <a:p>
            <a:pPr marR="0" algn="l" eaLnBrk="1" hangingPunct="1"/>
            <a:endParaRPr lang="en-U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Quiz</a:t>
            </a:r>
            <a:endParaRPr lang="en-US" dirty="0"/>
          </a:p>
        </p:txBody>
      </p:sp>
      <p:sp>
        <p:nvSpPr>
          <p:cNvPr id="3" name="Content Placeholder 2"/>
          <p:cNvSpPr>
            <a:spLocks noGrp="1"/>
          </p:cNvSpPr>
          <p:nvPr>
            <p:ph idx="1"/>
          </p:nvPr>
        </p:nvSpPr>
        <p:spPr/>
        <p:txBody>
          <a:bodyPr/>
          <a:lstStyle/>
          <a:p>
            <a:r>
              <a:rPr lang="en-GB" dirty="0" smtClean="0"/>
              <a:t>What about a certificate to promote A.F.L?</a:t>
            </a:r>
          </a:p>
          <a:p>
            <a:endParaRPr lang="en-GB" dirty="0" smtClean="0"/>
          </a:p>
          <a:p>
            <a:endParaRPr lang="en-US" dirty="0"/>
          </a:p>
        </p:txBody>
      </p:sp>
      <p:pic>
        <p:nvPicPr>
          <p:cNvPr id="5" name="Picture 4" descr="quiz_pic_cert.JPG"/>
          <p:cNvPicPr>
            <a:picLocks noChangeAspect="1"/>
          </p:cNvPicPr>
          <p:nvPr/>
        </p:nvPicPr>
        <p:blipFill>
          <a:blip r:embed="rId3" cstate="print"/>
          <a:stretch>
            <a:fillRect/>
          </a:stretch>
        </p:blipFill>
        <p:spPr>
          <a:xfrm>
            <a:off x="1600200" y="2373371"/>
            <a:ext cx="5486400" cy="3798829"/>
          </a:xfrm>
          <a:prstGeom prst="rect">
            <a:avLst/>
          </a:prstGeom>
        </p:spPr>
      </p:pic>
      <p:pic>
        <p:nvPicPr>
          <p:cNvPr id="6" name="Picture 5" descr="C:\Users\Internet\Desktop\Official GaelNet site files\main banner\logo.png"/>
          <p:cNvPicPr>
            <a:picLocks noChangeAspect="1" noChangeArrowheads="1"/>
          </p:cNvPicPr>
          <p:nvPr/>
        </p:nvPicPr>
        <p:blipFill>
          <a:blip r:embed="rId4" cstate="print"/>
          <a:srcRect/>
          <a:stretch>
            <a:fillRect/>
          </a:stretch>
        </p:blipFill>
        <p:spPr bwMode="auto">
          <a:xfrm>
            <a:off x="5943600" y="6219607"/>
            <a:ext cx="3200400" cy="638393"/>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What’s to come?</a:t>
            </a:r>
            <a:endParaRPr lang="en-US" dirty="0"/>
          </a:p>
        </p:txBody>
      </p:sp>
      <p:sp>
        <p:nvSpPr>
          <p:cNvPr id="3" name="Content Placeholder 2"/>
          <p:cNvSpPr>
            <a:spLocks noGrp="1"/>
          </p:cNvSpPr>
          <p:nvPr>
            <p:ph idx="1"/>
          </p:nvPr>
        </p:nvSpPr>
        <p:spPr/>
        <p:txBody>
          <a:bodyPr/>
          <a:lstStyle/>
          <a:p>
            <a:r>
              <a:rPr lang="en-GB" dirty="0" smtClean="0"/>
              <a:t>Online </a:t>
            </a:r>
            <a:r>
              <a:rPr lang="en-GB" dirty="0" err="1" smtClean="0"/>
              <a:t>eTutor</a:t>
            </a:r>
            <a:r>
              <a:rPr lang="en-GB" dirty="0" smtClean="0"/>
              <a:t>  area which  provides some of the following features:</a:t>
            </a:r>
          </a:p>
          <a:p>
            <a:r>
              <a:rPr lang="en-GB" dirty="0" smtClean="0"/>
              <a:t>Teachers can moderate students’ work</a:t>
            </a:r>
          </a:p>
          <a:p>
            <a:r>
              <a:rPr lang="en-GB" dirty="0" smtClean="0"/>
              <a:t>Students have access to an online </a:t>
            </a:r>
            <a:r>
              <a:rPr lang="en-GB" dirty="0" err="1" smtClean="0"/>
              <a:t>ePortfolio</a:t>
            </a:r>
            <a:r>
              <a:rPr lang="en-GB" dirty="0" smtClean="0"/>
              <a:t> with a blog, a calendar, a file directory area, links, an events tracker, an ability / experience record area</a:t>
            </a:r>
          </a:p>
          <a:p>
            <a:r>
              <a:rPr lang="en-GB" dirty="0" smtClean="0"/>
              <a:t>Teachers set up a class and students can enrol automatically with a click of a button!</a:t>
            </a:r>
          </a:p>
          <a:p>
            <a:r>
              <a:rPr lang="en-GB" i="1" dirty="0" smtClean="0"/>
              <a:t>Designed around the 5 </a:t>
            </a:r>
            <a:r>
              <a:rPr lang="en-GB" i="1" dirty="0" err="1" smtClean="0"/>
              <a:t>e’s</a:t>
            </a:r>
            <a:r>
              <a:rPr lang="en-GB" i="1" dirty="0" smtClean="0"/>
              <a:t> concept of Revised Curriculum for I.C.T requirements.</a:t>
            </a:r>
            <a:endParaRPr lang="en-US" i="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Sneak Preview</a:t>
            </a:r>
            <a:endParaRPr lang="en-US" dirty="0"/>
          </a:p>
        </p:txBody>
      </p:sp>
      <p:pic>
        <p:nvPicPr>
          <p:cNvPr id="1026" name="Picture 2"/>
          <p:cNvPicPr>
            <a:picLocks noGrp="1" noChangeAspect="1" noChangeArrowheads="1"/>
          </p:cNvPicPr>
          <p:nvPr>
            <p:ph idx="1"/>
          </p:nvPr>
        </p:nvPicPr>
        <p:blipFill>
          <a:blip r:embed="rId3" cstate="print"/>
          <a:srcRect/>
          <a:stretch>
            <a:fillRect/>
          </a:stretch>
        </p:blipFill>
        <p:spPr bwMode="auto">
          <a:xfrm>
            <a:off x="690563" y="1752600"/>
            <a:ext cx="7691437" cy="4390897"/>
          </a:xfrm>
          <a:prstGeom prst="rect">
            <a:avLst/>
          </a:prstGeom>
          <a:noFill/>
          <a:ln w="9525">
            <a:noFill/>
            <a:miter lim="800000"/>
            <a:headEnd/>
            <a:tailEnd/>
          </a:ln>
        </p:spPr>
      </p:pic>
      <p:pic>
        <p:nvPicPr>
          <p:cNvPr id="5" name="Picture 5" descr="C:\Users\Internet\Desktop\Official GaelNet site files\main banner\logo.png"/>
          <p:cNvPicPr>
            <a:picLocks noChangeAspect="1" noChangeArrowheads="1"/>
          </p:cNvPicPr>
          <p:nvPr/>
        </p:nvPicPr>
        <p:blipFill>
          <a:blip r:embed="rId4" cstate="print"/>
          <a:srcRect/>
          <a:stretch>
            <a:fillRect/>
          </a:stretch>
        </p:blipFill>
        <p:spPr bwMode="auto">
          <a:xfrm>
            <a:off x="5943600" y="6219607"/>
            <a:ext cx="3200400" cy="638393"/>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sneak preview</a:t>
            </a:r>
            <a:endParaRPr lang="en-US" dirty="0"/>
          </a:p>
        </p:txBody>
      </p:sp>
      <p:sp>
        <p:nvSpPr>
          <p:cNvPr id="3" name="Content Placeholder 2"/>
          <p:cNvSpPr>
            <a:spLocks noGrp="1"/>
          </p:cNvSpPr>
          <p:nvPr>
            <p:ph idx="1"/>
          </p:nvPr>
        </p:nvSpPr>
        <p:spPr/>
        <p:txBody>
          <a:bodyPr/>
          <a:lstStyle/>
          <a:p>
            <a:r>
              <a:rPr lang="en-GB" dirty="0" smtClean="0"/>
              <a:t>Teacher Toolbox software is currently entering final testing stages and is special software that I have designed that runs on C2K teacher accounts.</a:t>
            </a:r>
          </a:p>
          <a:p>
            <a:endParaRPr lang="en-GB" dirty="0" smtClean="0"/>
          </a:p>
          <a:p>
            <a:r>
              <a:rPr lang="en-GB" dirty="0" smtClean="0"/>
              <a:t>In short it is a name selector, verb selector, group picker and countdown timer  all rolled into one</a:t>
            </a:r>
          </a:p>
          <a:p>
            <a:endParaRPr lang="en-GB" dirty="0" smtClean="0"/>
          </a:p>
          <a:p>
            <a:r>
              <a:rPr lang="en-GB" dirty="0" smtClean="0"/>
              <a:t>Release date: TBC.</a:t>
            </a:r>
          </a:p>
        </p:txBody>
      </p:sp>
      <p:pic>
        <p:nvPicPr>
          <p:cNvPr id="4" name="Picture 5" descr="C:\Users\Internet\Desktop\Official GaelNet site files\main banner\logo.png"/>
          <p:cNvPicPr>
            <a:picLocks noChangeAspect="1" noChangeArrowheads="1"/>
          </p:cNvPicPr>
          <p:nvPr/>
        </p:nvPicPr>
        <p:blipFill>
          <a:blip r:embed="rId3" cstate="print"/>
          <a:srcRect/>
          <a:stretch>
            <a:fillRect/>
          </a:stretch>
        </p:blipFill>
        <p:spPr bwMode="auto">
          <a:xfrm>
            <a:off x="5943600" y="6219607"/>
            <a:ext cx="3200400" cy="638393"/>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eacher_toolbox.wmv">
            <a:hlinkClick r:id="" action="ppaction://media"/>
          </p:cNvPr>
          <p:cNvPicPr>
            <a:picLocks noGrp="1" noRot="1" noChangeAspect="1"/>
          </p:cNvPicPr>
          <p:nvPr>
            <p:ph idx="1"/>
            <a:videoFile r:link="rId1"/>
          </p:nvPr>
        </p:nvPicPr>
        <p:blipFill>
          <a:blip r:embed="rId4" cstate="print"/>
          <a:stretch>
            <a:fillRect/>
          </a:stretch>
        </p:blipFill>
        <p:spPr>
          <a:xfrm>
            <a:off x="1600200" y="685800"/>
            <a:ext cx="6096000" cy="5395310"/>
          </a:xfrm>
          <a:prstGeom prst="rect">
            <a:avLst/>
          </a:prstGeom>
        </p:spPr>
      </p:pic>
      <p:pic>
        <p:nvPicPr>
          <p:cNvPr id="3" name="Picture 5" descr="C:\Users\Internet\Desktop\Official GaelNet site files\main banner\logo.png"/>
          <p:cNvPicPr>
            <a:picLocks noChangeAspect="1" noChangeArrowheads="1"/>
          </p:cNvPicPr>
          <p:nvPr/>
        </p:nvPicPr>
        <p:blipFill>
          <a:blip r:embed="rId5" cstate="print"/>
          <a:srcRect/>
          <a:stretch>
            <a:fillRect/>
          </a:stretch>
        </p:blipFill>
        <p:spPr bwMode="auto">
          <a:xfrm>
            <a:off x="5943600" y="6219607"/>
            <a:ext cx="3200400" cy="638393"/>
          </a:xfrm>
          <a:prstGeom prst="rect">
            <a:avLst/>
          </a:prstGeom>
          <a:noFill/>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Online course for MFL teachers</a:t>
            </a:r>
            <a:endParaRPr lang="en-US" dirty="0"/>
          </a:p>
        </p:txBody>
      </p:sp>
      <p:sp>
        <p:nvSpPr>
          <p:cNvPr id="3" name="Content Placeholder 2"/>
          <p:cNvSpPr>
            <a:spLocks noGrp="1"/>
          </p:cNvSpPr>
          <p:nvPr>
            <p:ph idx="1"/>
          </p:nvPr>
        </p:nvSpPr>
        <p:spPr/>
        <p:txBody>
          <a:bodyPr/>
          <a:lstStyle/>
          <a:p>
            <a:r>
              <a:rPr lang="en-GB" dirty="0" smtClean="0"/>
              <a:t>Training on Audacity, Hot Potatoes, </a:t>
            </a:r>
            <a:r>
              <a:rPr lang="en-GB" dirty="0" err="1" smtClean="0"/>
              <a:t>Wordle</a:t>
            </a:r>
            <a:r>
              <a:rPr lang="en-GB" dirty="0" smtClean="0"/>
              <a:t>, </a:t>
            </a:r>
            <a:r>
              <a:rPr lang="en-GB" dirty="0" err="1" smtClean="0"/>
              <a:t>Wordlearner</a:t>
            </a:r>
            <a:r>
              <a:rPr lang="en-GB" dirty="0" smtClean="0"/>
              <a:t>  and more </a:t>
            </a:r>
            <a:r>
              <a:rPr lang="en-GB" i="1" dirty="0" smtClean="0"/>
              <a:t>all from one place</a:t>
            </a:r>
            <a:r>
              <a:rPr lang="en-GB" dirty="0" smtClean="0"/>
              <a:t>!</a:t>
            </a:r>
          </a:p>
          <a:p>
            <a:r>
              <a:rPr lang="en-GB" dirty="0" smtClean="0"/>
              <a:t>Soon you’ll be able to watch eLearning training videos from you own computer by logging onto GaelNet and enrolling on the new course which will provide training and resources for language teachers on integrating I.C.T into the classroom.</a:t>
            </a:r>
          </a:p>
          <a:p>
            <a:endParaRPr lang="en-GB" dirty="0" smtClean="0"/>
          </a:p>
          <a:p>
            <a:r>
              <a:rPr lang="en-GB" dirty="0" smtClean="0"/>
              <a:t>More news on this exciting service will be provided at a later  date.</a:t>
            </a:r>
            <a:endParaRPr lang="en-US" dirty="0"/>
          </a:p>
        </p:txBody>
      </p:sp>
      <p:pic>
        <p:nvPicPr>
          <p:cNvPr id="3074" name="Picture 2" descr="C:\Users\Internet\Pictures\teacheravatar.jpg"/>
          <p:cNvPicPr>
            <a:picLocks noChangeAspect="1" noChangeArrowheads="1"/>
          </p:cNvPicPr>
          <p:nvPr/>
        </p:nvPicPr>
        <p:blipFill>
          <a:blip r:embed="rId3" cstate="print"/>
          <a:srcRect/>
          <a:stretch>
            <a:fillRect/>
          </a:stretch>
        </p:blipFill>
        <p:spPr bwMode="auto">
          <a:xfrm>
            <a:off x="7543800" y="1943100"/>
            <a:ext cx="1200150" cy="800100"/>
          </a:xfrm>
          <a:prstGeom prst="rect">
            <a:avLst/>
          </a:prstGeom>
          <a:noFill/>
        </p:spPr>
      </p:pic>
      <p:pic>
        <p:nvPicPr>
          <p:cNvPr id="5" name="Picture 5" descr="C:\Users\Internet\Desktop\Official GaelNet site files\main banner\logo.png"/>
          <p:cNvPicPr>
            <a:picLocks noChangeAspect="1" noChangeArrowheads="1"/>
          </p:cNvPicPr>
          <p:nvPr/>
        </p:nvPicPr>
        <p:blipFill>
          <a:blip r:embed="rId4" cstate="print"/>
          <a:srcRect/>
          <a:stretch>
            <a:fillRect/>
          </a:stretch>
        </p:blipFill>
        <p:spPr bwMode="auto">
          <a:xfrm>
            <a:off x="5943600" y="6219607"/>
            <a:ext cx="3200400" cy="638393"/>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do I register?</a:t>
            </a:r>
            <a:endParaRPr lang="en-US" dirty="0"/>
          </a:p>
        </p:txBody>
      </p:sp>
      <p:sp>
        <p:nvSpPr>
          <p:cNvPr id="3" name="Content Placeholder 2"/>
          <p:cNvSpPr>
            <a:spLocks noGrp="1"/>
          </p:cNvSpPr>
          <p:nvPr>
            <p:ph idx="1"/>
          </p:nvPr>
        </p:nvSpPr>
        <p:spPr/>
        <p:txBody>
          <a:bodyPr/>
          <a:lstStyle/>
          <a:p>
            <a:r>
              <a:rPr lang="en-GB" dirty="0" smtClean="0"/>
              <a:t>Simple, to get started simply click on the link below and visit the registration page to sign up as an Educator.</a:t>
            </a:r>
          </a:p>
          <a:p>
            <a:endParaRPr lang="en-GB" dirty="0" smtClean="0"/>
          </a:p>
          <a:p>
            <a:r>
              <a:rPr lang="en-GB" dirty="0" smtClean="0"/>
              <a:t>Registration is free for students and teachers.</a:t>
            </a:r>
          </a:p>
          <a:p>
            <a:endParaRPr lang="en-GB" dirty="0" smtClean="0"/>
          </a:p>
          <a:p>
            <a:r>
              <a:rPr lang="en-GB" dirty="0" smtClean="0"/>
              <a:t>Visit </a:t>
            </a:r>
            <a:r>
              <a:rPr lang="en-GB" dirty="0" smtClean="0">
                <a:hlinkClick r:id="rId3"/>
              </a:rPr>
              <a:t>www.gaelnet.info</a:t>
            </a:r>
            <a:r>
              <a:rPr lang="en-GB" dirty="0" smtClean="0"/>
              <a:t> and become part of the online modern language community for teachers and students.</a:t>
            </a:r>
          </a:p>
          <a:p>
            <a:endParaRPr lang="en-GB" dirty="0" smtClean="0"/>
          </a:p>
          <a:p>
            <a:endParaRPr lang="en-US" dirty="0"/>
          </a:p>
        </p:txBody>
      </p:sp>
      <p:sp>
        <p:nvSpPr>
          <p:cNvPr id="5" name="Action Button: Home 4">
            <a:hlinkClick r:id="rId3" highlightClick="1"/>
          </p:cNvPr>
          <p:cNvSpPr/>
          <p:nvPr/>
        </p:nvSpPr>
        <p:spPr>
          <a:xfrm>
            <a:off x="4343400" y="5867400"/>
            <a:ext cx="685800" cy="7620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C:\Users\Internet\Desktop\Official GaelNet site files\main banner\logo.png"/>
          <p:cNvPicPr>
            <a:picLocks noChangeAspect="1" noChangeArrowheads="1"/>
          </p:cNvPicPr>
          <p:nvPr/>
        </p:nvPicPr>
        <p:blipFill>
          <a:blip r:embed="rId4" cstate="print"/>
          <a:srcRect/>
          <a:stretch>
            <a:fillRect/>
          </a:stretch>
        </p:blipFill>
        <p:spPr bwMode="auto">
          <a:xfrm>
            <a:off x="5943600" y="6219607"/>
            <a:ext cx="3200400" cy="638393"/>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Any questions?</a:t>
            </a:r>
            <a:endParaRPr lang="en-US" dirty="0"/>
          </a:p>
        </p:txBody>
      </p:sp>
      <p:sp>
        <p:nvSpPr>
          <p:cNvPr id="3" name="Content Placeholder 2"/>
          <p:cNvSpPr>
            <a:spLocks noGrp="1"/>
          </p:cNvSpPr>
          <p:nvPr>
            <p:ph idx="1"/>
          </p:nvPr>
        </p:nvSpPr>
        <p:spPr>
          <a:xfrm>
            <a:off x="381000" y="1905000"/>
            <a:ext cx="8229600" cy="4389437"/>
          </a:xfrm>
        </p:spPr>
        <p:txBody>
          <a:bodyPr/>
          <a:lstStyle/>
          <a:p>
            <a:endParaRPr lang="en-US" dirty="0"/>
          </a:p>
        </p:txBody>
      </p:sp>
      <p:pic>
        <p:nvPicPr>
          <p:cNvPr id="2050" name="Picture 2" descr="C:\Users\Internet\AppData\Local\Microsoft\Windows\Temporary Internet Files\Content.IE5\XV94TF9L\MPj04395360000[1].jpg"/>
          <p:cNvPicPr>
            <a:picLocks noChangeAspect="1" noChangeArrowheads="1"/>
          </p:cNvPicPr>
          <p:nvPr/>
        </p:nvPicPr>
        <p:blipFill>
          <a:blip r:embed="rId3" cstate="print"/>
          <a:srcRect/>
          <a:stretch>
            <a:fillRect/>
          </a:stretch>
        </p:blipFill>
        <p:spPr bwMode="auto">
          <a:xfrm>
            <a:off x="1219200" y="2133600"/>
            <a:ext cx="6400800" cy="3444875"/>
          </a:xfrm>
          <a:prstGeom prst="rect">
            <a:avLst/>
          </a:prstGeom>
          <a:noFill/>
        </p:spPr>
      </p:pic>
      <p:pic>
        <p:nvPicPr>
          <p:cNvPr id="4" name="Picture 2"/>
          <p:cNvPicPr>
            <a:picLocks noChangeAspect="1" noChangeArrowheads="1"/>
          </p:cNvPicPr>
          <p:nvPr/>
        </p:nvPicPr>
        <p:blipFill>
          <a:blip r:embed="rId4" cstate="print"/>
          <a:srcRect/>
          <a:stretch>
            <a:fillRect/>
          </a:stretch>
        </p:blipFill>
        <p:spPr bwMode="auto">
          <a:xfrm>
            <a:off x="4495800" y="3352800"/>
            <a:ext cx="152400" cy="152400"/>
          </a:xfrm>
          <a:prstGeom prst="rect">
            <a:avLst/>
          </a:prstGeom>
          <a:noFill/>
          <a:ln w="9525">
            <a:noFill/>
            <a:miter lim="800000"/>
            <a:headEnd/>
            <a:tailEnd/>
          </a:ln>
        </p:spPr>
      </p:pic>
      <p:pic>
        <p:nvPicPr>
          <p:cNvPr id="6" name="Picture 5" descr="C:\Users\Internet\Desktop\Official GaelNet site files\main banner\logo.png"/>
          <p:cNvPicPr>
            <a:picLocks noChangeAspect="1" noChangeArrowheads="1"/>
          </p:cNvPicPr>
          <p:nvPr/>
        </p:nvPicPr>
        <p:blipFill>
          <a:blip r:embed="rId5" cstate="print"/>
          <a:srcRect/>
          <a:stretch>
            <a:fillRect/>
          </a:stretch>
        </p:blipFill>
        <p:spPr bwMode="auto">
          <a:xfrm>
            <a:off x="5943600" y="6219607"/>
            <a:ext cx="3200400" cy="638393"/>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685800"/>
            <a:ext cx="7851648" cy="1828800"/>
          </a:xfrm>
        </p:spPr>
        <p:txBody>
          <a:bodyPr>
            <a:normAutofit fontScale="90000"/>
          </a:bodyPr>
          <a:lstStyle/>
          <a:p>
            <a:pPr algn="ctr" eaLnBrk="1" fontAlgn="auto" hangingPunct="1">
              <a:spcAft>
                <a:spcPts val="0"/>
              </a:spcAft>
              <a:defRPr/>
            </a:pPr>
            <a:r>
              <a:rPr lang="en-GB" dirty="0" smtClean="0"/>
              <a:t>I.C.T. and Language Learning: An integrated approach</a:t>
            </a:r>
            <a:endParaRPr lang="en-US" dirty="0"/>
          </a:p>
        </p:txBody>
      </p:sp>
      <p:sp>
        <p:nvSpPr>
          <p:cNvPr id="18434" name="Subtitle 2"/>
          <p:cNvSpPr>
            <a:spLocks noGrp="1"/>
          </p:cNvSpPr>
          <p:nvPr>
            <p:ph type="subTitle" idx="1"/>
          </p:nvPr>
        </p:nvSpPr>
        <p:spPr>
          <a:xfrm>
            <a:off x="533400" y="2514600"/>
            <a:ext cx="7854950" cy="3962400"/>
          </a:xfrm>
        </p:spPr>
        <p:txBody>
          <a:bodyPr/>
          <a:lstStyle/>
          <a:p>
            <a:pPr marR="0" algn="ctr" eaLnBrk="1" hangingPunct="1"/>
            <a:r>
              <a:rPr lang="en-GB" dirty="0" smtClean="0"/>
              <a:t>An introduction to GaelNet</a:t>
            </a:r>
          </a:p>
          <a:p>
            <a:pPr marR="0" eaLnBrk="1" hangingPunct="1"/>
            <a:endParaRPr lang="en-GB" dirty="0" smtClean="0"/>
          </a:p>
          <a:p>
            <a:pPr marR="0" algn="l" eaLnBrk="1" hangingPunct="1"/>
            <a:r>
              <a:rPr lang="en-GB" sz="2200" dirty="0" smtClean="0"/>
              <a:t>Edmund Ellison</a:t>
            </a:r>
          </a:p>
          <a:p>
            <a:pPr marR="0" algn="l" eaLnBrk="1" hangingPunct="1"/>
            <a:endParaRPr lang="en-GB" sz="1800" dirty="0" smtClean="0"/>
          </a:p>
          <a:p>
            <a:pPr marR="0" algn="ctr" eaLnBrk="1" hangingPunct="1"/>
            <a:r>
              <a:rPr lang="en-GB" sz="1800" dirty="0" smtClean="0"/>
              <a:t>eLearning consultant  | Joomla Web Developer | Teacher</a:t>
            </a:r>
          </a:p>
          <a:p>
            <a:pPr marR="0" algn="l" eaLnBrk="1" hangingPunct="1"/>
            <a:endParaRPr lang="en-GB" sz="1800" dirty="0" smtClean="0"/>
          </a:p>
          <a:p>
            <a:pPr marR="0" algn="l" eaLnBrk="1" hangingPunct="1"/>
            <a:r>
              <a:rPr lang="en-GB" sz="1800" dirty="0" smtClean="0"/>
              <a:t>Web:      </a:t>
            </a:r>
            <a:r>
              <a:rPr lang="en-GB" sz="1800" dirty="0" smtClean="0">
                <a:hlinkClick r:id="rId3"/>
              </a:rPr>
              <a:t>http://www.gaelnet.info</a:t>
            </a:r>
            <a:endParaRPr lang="en-GB" sz="1800" dirty="0" smtClean="0"/>
          </a:p>
          <a:p>
            <a:pPr marR="0" algn="l" eaLnBrk="1" hangingPunct="1"/>
            <a:r>
              <a:rPr lang="en-GB" sz="1800" dirty="0" smtClean="0"/>
              <a:t>Blog:      </a:t>
            </a:r>
            <a:r>
              <a:rPr lang="en-GB" sz="1800" dirty="0" smtClean="0">
                <a:hlinkClick r:id="rId4"/>
              </a:rPr>
              <a:t>http://eellison.edublogs.org</a:t>
            </a:r>
            <a:r>
              <a:rPr lang="en-GB" sz="1800" dirty="0" smtClean="0"/>
              <a:t> </a:t>
            </a:r>
          </a:p>
          <a:p>
            <a:pPr marR="0" algn="l" eaLnBrk="1" hangingPunct="1"/>
            <a:r>
              <a:rPr lang="en-GB" sz="1800" dirty="0" smtClean="0"/>
              <a:t>Email:    </a:t>
            </a:r>
            <a:r>
              <a:rPr lang="en-GB" sz="1800" dirty="0" smtClean="0">
                <a:hlinkClick r:id="rId5"/>
              </a:rPr>
              <a:t>ellison-e@live.co.uk</a:t>
            </a:r>
            <a:endParaRPr lang="en-GB" sz="1800" dirty="0" smtClean="0"/>
          </a:p>
          <a:p>
            <a:pPr marR="0" algn="l" eaLnBrk="1" hangingPunct="1"/>
            <a:r>
              <a:rPr lang="en-GB" sz="1800" dirty="0" smtClean="0"/>
              <a:t>Twitter: </a:t>
            </a:r>
            <a:r>
              <a:rPr lang="en-GB" sz="1800" dirty="0" err="1" smtClean="0">
                <a:hlinkClick r:id="rId6"/>
              </a:rPr>
              <a:t>gaelnet</a:t>
            </a:r>
            <a:endParaRPr lang="en-GB" sz="1800" dirty="0" smtClean="0"/>
          </a:p>
          <a:p>
            <a:pPr marR="0" algn="l" eaLnBrk="1" hangingPunct="1"/>
            <a:r>
              <a:rPr lang="en-GB" sz="1800" dirty="0" smtClean="0"/>
              <a:t>Skype:   </a:t>
            </a:r>
            <a:r>
              <a:rPr lang="en-GB" sz="1800" dirty="0" err="1" smtClean="0">
                <a:hlinkClick r:id="rId7"/>
              </a:rPr>
              <a:t>gaelnet</a:t>
            </a:r>
            <a:endParaRPr lang="en-GB" sz="1800" dirty="0" smtClean="0"/>
          </a:p>
          <a:p>
            <a:pPr marR="0" algn="l" eaLnBrk="1" hangingPunct="1"/>
            <a:endParaRPr lang="en-GB" sz="1800" dirty="0" smtClean="0"/>
          </a:p>
          <a:p>
            <a:pPr marR="0" algn="l" eaLnBrk="1" hangingPunct="1"/>
            <a:endParaRPr lang="en-GB" dirty="0" smtClean="0"/>
          </a:p>
          <a:p>
            <a:pPr marR="0" algn="l" eaLnBrk="1" hangingPunct="1"/>
            <a:endParaRPr lang="en-GB" dirty="0" smtClean="0"/>
          </a:p>
          <a:p>
            <a:pPr marR="0" algn="l" eaLnBrk="1" hangingPunct="1"/>
            <a:endParaRPr lang="en-GB" dirty="0" smtClean="0"/>
          </a:p>
          <a:p>
            <a:pPr marR="0" algn="l" eaLnBrk="1" hangingPunct="1"/>
            <a:endParaRPr lang="en-GB" dirty="0" smtClean="0"/>
          </a:p>
          <a:p>
            <a:pPr marR="0" algn="l" eaLnBrk="1" hangingPunct="1"/>
            <a:endParaRPr lang="en-US"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Web Technology &amp; GaelNet</a:t>
            </a:r>
            <a:endParaRPr lang="en-US" dirty="0"/>
          </a:p>
        </p:txBody>
      </p:sp>
      <p:sp>
        <p:nvSpPr>
          <p:cNvPr id="3" name="Content Placeholder 2"/>
          <p:cNvSpPr>
            <a:spLocks noGrp="1"/>
          </p:cNvSpPr>
          <p:nvPr>
            <p:ph idx="1"/>
          </p:nvPr>
        </p:nvSpPr>
        <p:spPr>
          <a:xfrm>
            <a:off x="457200" y="1935163"/>
            <a:ext cx="6477000" cy="4389437"/>
          </a:xfrm>
        </p:spPr>
        <p:txBody>
          <a:bodyPr/>
          <a:lstStyle/>
          <a:p>
            <a:r>
              <a:rPr lang="en-GB" sz="2400" dirty="0" smtClean="0"/>
              <a:t>GaelNet is a multimedia website which caters for modern language teachers.</a:t>
            </a:r>
          </a:p>
          <a:p>
            <a:r>
              <a:rPr lang="en-GB" sz="2400" dirty="0" smtClean="0"/>
              <a:t>The website incorporates some of the leading technologies, modules and components available on the web to promote blended learning.</a:t>
            </a:r>
          </a:p>
          <a:p>
            <a:endParaRPr lang="en-GB" sz="2400" dirty="0" smtClean="0"/>
          </a:p>
          <a:p>
            <a:r>
              <a:rPr lang="en-GB" sz="2400" dirty="0" smtClean="0"/>
              <a:t>GaelNet is delivered using a complex and modern content management system and has the potential to expand into further  areas of interest in the future, bringing teachers and students together.</a:t>
            </a:r>
            <a:endParaRPr lang="en-US" sz="2400" dirty="0"/>
          </a:p>
        </p:txBody>
      </p:sp>
      <p:pic>
        <p:nvPicPr>
          <p:cNvPr id="6" name="Picture 5" descr="iStock_000007070076XSmall.jpg"/>
          <p:cNvPicPr>
            <a:picLocks noChangeAspect="1"/>
          </p:cNvPicPr>
          <p:nvPr/>
        </p:nvPicPr>
        <p:blipFill>
          <a:blip r:embed="rId3" cstate="print"/>
          <a:stretch>
            <a:fillRect/>
          </a:stretch>
        </p:blipFill>
        <p:spPr>
          <a:xfrm>
            <a:off x="7010400" y="1905000"/>
            <a:ext cx="1808612" cy="1803400"/>
          </a:xfrm>
          <a:prstGeom prst="rect">
            <a:avLst/>
          </a:prstGeom>
        </p:spPr>
      </p:pic>
      <p:pic>
        <p:nvPicPr>
          <p:cNvPr id="8" name="Picture 5" descr="C:\Users\Internet\Desktop\Official GaelNet site files\main banner\logo.png"/>
          <p:cNvPicPr>
            <a:picLocks noChangeAspect="1" noChangeArrowheads="1"/>
          </p:cNvPicPr>
          <p:nvPr/>
        </p:nvPicPr>
        <p:blipFill>
          <a:blip r:embed="rId4" cstate="print"/>
          <a:srcRect/>
          <a:stretch>
            <a:fillRect/>
          </a:stretch>
        </p:blipFill>
        <p:spPr bwMode="auto">
          <a:xfrm>
            <a:off x="5943600" y="6219607"/>
            <a:ext cx="3200400" cy="638393"/>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066800"/>
            <a:ext cx="8229600" cy="1143000"/>
          </a:xfrm>
        </p:spPr>
        <p:txBody>
          <a:bodyPr/>
          <a:lstStyle/>
          <a:p>
            <a:r>
              <a:rPr lang="en-GB" dirty="0" smtClean="0"/>
              <a:t>Services on GaelNet</a:t>
            </a:r>
            <a:endParaRPr lang="en-US" dirty="0"/>
          </a:p>
        </p:txBody>
      </p:sp>
      <p:pic>
        <p:nvPicPr>
          <p:cNvPr id="4" name="Content Placeholder 3" descr="services.JPG"/>
          <p:cNvPicPr>
            <a:picLocks noGrp="1" noChangeAspect="1"/>
          </p:cNvPicPr>
          <p:nvPr>
            <p:ph idx="1"/>
          </p:nvPr>
        </p:nvPicPr>
        <p:blipFill>
          <a:blip r:embed="rId3" cstate="print"/>
          <a:stretch>
            <a:fillRect/>
          </a:stretch>
        </p:blipFill>
        <p:spPr>
          <a:xfrm>
            <a:off x="457200" y="2057400"/>
            <a:ext cx="7867650" cy="4152900"/>
          </a:xfrm>
        </p:spPr>
      </p:pic>
      <p:pic>
        <p:nvPicPr>
          <p:cNvPr id="5" name="Picture 5" descr="C:\Users\Internet\Desktop\Official GaelNet site files\main banner\logo.png"/>
          <p:cNvPicPr>
            <a:picLocks noChangeAspect="1" noChangeArrowheads="1"/>
          </p:cNvPicPr>
          <p:nvPr/>
        </p:nvPicPr>
        <p:blipFill>
          <a:blip r:embed="rId4" cstate="print"/>
          <a:srcRect/>
          <a:stretch>
            <a:fillRect/>
          </a:stretch>
        </p:blipFill>
        <p:spPr bwMode="auto">
          <a:xfrm>
            <a:off x="5943600" y="6219607"/>
            <a:ext cx="3200400" cy="63839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sample of what’s available:</a:t>
            </a:r>
            <a:endParaRPr lang="en-US" dirty="0"/>
          </a:p>
        </p:txBody>
      </p:sp>
      <p:sp>
        <p:nvSpPr>
          <p:cNvPr id="3" name="Content Placeholder 2"/>
          <p:cNvSpPr>
            <a:spLocks noGrp="1"/>
          </p:cNvSpPr>
          <p:nvPr>
            <p:ph idx="1"/>
          </p:nvPr>
        </p:nvSpPr>
        <p:spPr/>
        <p:txBody>
          <a:bodyPr/>
          <a:lstStyle/>
          <a:p>
            <a:r>
              <a:rPr lang="en-GB" sz="2400" dirty="0" smtClean="0"/>
              <a:t>GaelNet currently provides a list of exciting features including the ability to:</a:t>
            </a:r>
          </a:p>
          <a:p>
            <a:endParaRPr lang="en-GB" sz="2400" dirty="0" smtClean="0"/>
          </a:p>
          <a:p>
            <a:r>
              <a:rPr lang="en-GB" sz="2400" dirty="0" smtClean="0"/>
              <a:t>Upload documents, podcasts and videos</a:t>
            </a:r>
          </a:p>
          <a:p>
            <a:r>
              <a:rPr lang="en-GB" sz="2400" dirty="0" smtClean="0"/>
              <a:t>Link to YouTube videos </a:t>
            </a:r>
          </a:p>
          <a:p>
            <a:r>
              <a:rPr lang="en-GB" sz="2400" dirty="0" smtClean="0"/>
              <a:t>Post on forums</a:t>
            </a:r>
          </a:p>
          <a:p>
            <a:r>
              <a:rPr lang="en-GB" sz="2400" dirty="0" smtClean="0"/>
              <a:t>Submit articles &amp; reviews</a:t>
            </a:r>
          </a:p>
          <a:p>
            <a:r>
              <a:rPr lang="en-GB" sz="2400" dirty="0" smtClean="0"/>
              <a:t>Submit web links to an educator links directory </a:t>
            </a:r>
          </a:p>
          <a:p>
            <a:r>
              <a:rPr lang="en-GB" sz="2400" dirty="0" smtClean="0"/>
              <a:t>Manage groups</a:t>
            </a:r>
          </a:p>
          <a:p>
            <a:r>
              <a:rPr lang="en-GB" sz="2400" dirty="0" smtClean="0"/>
              <a:t>Make use of modern language specific and generic tools</a:t>
            </a:r>
          </a:p>
        </p:txBody>
      </p:sp>
      <p:pic>
        <p:nvPicPr>
          <p:cNvPr id="4" name="Picture 5" descr="C:\Users\Internet\Desktop\Official GaelNet site files\main banner\logo.png"/>
          <p:cNvPicPr>
            <a:picLocks noChangeAspect="1" noChangeArrowheads="1"/>
          </p:cNvPicPr>
          <p:nvPr/>
        </p:nvPicPr>
        <p:blipFill>
          <a:blip r:embed="rId3" cstate="print"/>
          <a:srcRect/>
          <a:stretch>
            <a:fillRect/>
          </a:stretch>
        </p:blipFill>
        <p:spPr bwMode="auto">
          <a:xfrm>
            <a:off x="5943600" y="6219607"/>
            <a:ext cx="3200400" cy="63839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slide(fromBottom)">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slide(fromBottom)">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slide(fromBottom)">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slide(fromBottom)">
                                      <p:cBhvr>
                                        <p:cTn id="27" dur="2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slide(fromBottom)">
                                      <p:cBhvr>
                                        <p:cTn id="32" dur="20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slide(fromBottom)">
                                      <p:cBhvr>
                                        <p:cTn id="37" dur="20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4"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slide(fromBottom)">
                                      <p:cBhvr>
                                        <p:cTn id="42"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Groups</a:t>
            </a:r>
            <a:endParaRPr lang="en-US" dirty="0"/>
          </a:p>
        </p:txBody>
      </p:sp>
      <p:sp>
        <p:nvSpPr>
          <p:cNvPr id="3" name="Content Placeholder 2"/>
          <p:cNvSpPr>
            <a:spLocks noGrp="1"/>
          </p:cNvSpPr>
          <p:nvPr>
            <p:ph idx="1"/>
          </p:nvPr>
        </p:nvSpPr>
        <p:spPr/>
        <p:txBody>
          <a:bodyPr/>
          <a:lstStyle/>
          <a:p>
            <a:r>
              <a:rPr lang="en-GB" dirty="0" smtClean="0"/>
              <a:t>Need somewhere to chat with colleagues? Why not use a dedicated private group?</a:t>
            </a:r>
          </a:p>
          <a:p>
            <a:r>
              <a:rPr lang="en-GB" dirty="0" smtClean="0"/>
              <a:t> </a:t>
            </a:r>
            <a:endParaRPr lang="en-US" dirty="0"/>
          </a:p>
        </p:txBody>
      </p:sp>
      <p:pic>
        <p:nvPicPr>
          <p:cNvPr id="4" name="Picture 3" descr="teachers.JPG"/>
          <p:cNvPicPr>
            <a:picLocks noChangeAspect="1"/>
          </p:cNvPicPr>
          <p:nvPr/>
        </p:nvPicPr>
        <p:blipFill>
          <a:blip r:embed="rId3" cstate="print"/>
          <a:stretch>
            <a:fillRect/>
          </a:stretch>
        </p:blipFill>
        <p:spPr>
          <a:xfrm>
            <a:off x="838200" y="2819400"/>
            <a:ext cx="7086600" cy="3335699"/>
          </a:xfrm>
          <a:prstGeom prst="rect">
            <a:avLst/>
          </a:prstGeom>
        </p:spPr>
      </p:pic>
      <p:pic>
        <p:nvPicPr>
          <p:cNvPr id="6" name="Picture 5" descr="C:\Users\Internet\Desktop\Official GaelNet site files\main banner\logo.png"/>
          <p:cNvPicPr>
            <a:picLocks noChangeAspect="1" noChangeArrowheads="1"/>
          </p:cNvPicPr>
          <p:nvPr/>
        </p:nvPicPr>
        <p:blipFill>
          <a:blip r:embed="rId4" cstate="print"/>
          <a:srcRect/>
          <a:stretch>
            <a:fillRect/>
          </a:stretch>
        </p:blipFill>
        <p:spPr bwMode="auto">
          <a:xfrm>
            <a:off x="5943600" y="6219607"/>
            <a:ext cx="3200400" cy="638393"/>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Videos</a:t>
            </a:r>
            <a:endParaRPr lang="en-US" dirty="0"/>
          </a:p>
        </p:txBody>
      </p:sp>
      <p:sp>
        <p:nvSpPr>
          <p:cNvPr id="3" name="Content Placeholder 2"/>
          <p:cNvSpPr>
            <a:spLocks noGrp="1"/>
          </p:cNvSpPr>
          <p:nvPr>
            <p:ph idx="1"/>
          </p:nvPr>
        </p:nvSpPr>
        <p:spPr/>
        <p:txBody>
          <a:bodyPr/>
          <a:lstStyle/>
          <a:p>
            <a:r>
              <a:rPr lang="en-GB" dirty="0" smtClean="0"/>
              <a:t>Upload videos or link to YouTube content</a:t>
            </a:r>
          </a:p>
          <a:p>
            <a:endParaRPr lang="en-US" dirty="0"/>
          </a:p>
        </p:txBody>
      </p:sp>
      <p:pic>
        <p:nvPicPr>
          <p:cNvPr id="4" name="Picture 3" descr="yo_ming.JPG"/>
          <p:cNvPicPr>
            <a:picLocks noChangeAspect="1"/>
          </p:cNvPicPr>
          <p:nvPr/>
        </p:nvPicPr>
        <p:blipFill>
          <a:blip r:embed="rId3" cstate="print"/>
          <a:stretch>
            <a:fillRect/>
          </a:stretch>
        </p:blipFill>
        <p:spPr>
          <a:xfrm>
            <a:off x="762000" y="2438400"/>
            <a:ext cx="7315200" cy="3603812"/>
          </a:xfrm>
          <a:prstGeom prst="rect">
            <a:avLst/>
          </a:prstGeom>
        </p:spPr>
      </p:pic>
      <p:pic>
        <p:nvPicPr>
          <p:cNvPr id="5" name="Picture 5" descr="C:\Users\Internet\Desktop\Official GaelNet site files\main banner\logo.png"/>
          <p:cNvPicPr>
            <a:picLocks noChangeAspect="1" noChangeArrowheads="1"/>
          </p:cNvPicPr>
          <p:nvPr/>
        </p:nvPicPr>
        <p:blipFill>
          <a:blip r:embed="rId4" cstate="print"/>
          <a:srcRect/>
          <a:stretch>
            <a:fillRect/>
          </a:stretch>
        </p:blipFill>
        <p:spPr bwMode="auto">
          <a:xfrm>
            <a:off x="5943600" y="6219607"/>
            <a:ext cx="3200400" cy="638393"/>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Podcasts</a:t>
            </a:r>
            <a:endParaRPr lang="en-US" dirty="0"/>
          </a:p>
        </p:txBody>
      </p:sp>
      <p:sp>
        <p:nvSpPr>
          <p:cNvPr id="3" name="Content Placeholder 2"/>
          <p:cNvSpPr>
            <a:spLocks noGrp="1"/>
          </p:cNvSpPr>
          <p:nvPr>
            <p:ph idx="1"/>
          </p:nvPr>
        </p:nvSpPr>
        <p:spPr/>
        <p:txBody>
          <a:bodyPr/>
          <a:lstStyle/>
          <a:p>
            <a:r>
              <a:rPr lang="en-GB" dirty="0" smtClean="0"/>
              <a:t>Know how to use Audacity after today? Why not upload your podcast for free for your students?</a:t>
            </a:r>
          </a:p>
          <a:p>
            <a:endParaRPr lang="en-GB" dirty="0" smtClean="0"/>
          </a:p>
          <a:p>
            <a:endParaRPr lang="en-US" dirty="0"/>
          </a:p>
        </p:txBody>
      </p:sp>
      <p:pic>
        <p:nvPicPr>
          <p:cNvPr id="4" name="Picture 3" descr="mp3_upload.JPG"/>
          <p:cNvPicPr>
            <a:picLocks noChangeAspect="1"/>
          </p:cNvPicPr>
          <p:nvPr/>
        </p:nvPicPr>
        <p:blipFill>
          <a:blip r:embed="rId3" cstate="print"/>
          <a:stretch>
            <a:fillRect/>
          </a:stretch>
        </p:blipFill>
        <p:spPr>
          <a:xfrm>
            <a:off x="1905000" y="2819401"/>
            <a:ext cx="4648200" cy="3219192"/>
          </a:xfrm>
          <a:prstGeom prst="rect">
            <a:avLst/>
          </a:prstGeom>
        </p:spPr>
      </p:pic>
      <p:pic>
        <p:nvPicPr>
          <p:cNvPr id="5" name="Picture 5" descr="C:\Users\Internet\Desktop\Official GaelNet site files\main banner\logo.png"/>
          <p:cNvPicPr>
            <a:picLocks noChangeAspect="1" noChangeArrowheads="1"/>
          </p:cNvPicPr>
          <p:nvPr/>
        </p:nvPicPr>
        <p:blipFill>
          <a:blip r:embed="rId4" cstate="print"/>
          <a:srcRect/>
          <a:stretch>
            <a:fillRect/>
          </a:stretch>
        </p:blipFill>
        <p:spPr bwMode="auto">
          <a:xfrm>
            <a:off x="5943600" y="6219607"/>
            <a:ext cx="3200400" cy="638393"/>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Quiz</a:t>
            </a:r>
            <a:endParaRPr lang="en-US" dirty="0"/>
          </a:p>
        </p:txBody>
      </p:sp>
      <p:sp>
        <p:nvSpPr>
          <p:cNvPr id="3" name="Content Placeholder 2"/>
          <p:cNvSpPr>
            <a:spLocks noGrp="1"/>
          </p:cNvSpPr>
          <p:nvPr>
            <p:ph idx="1"/>
          </p:nvPr>
        </p:nvSpPr>
        <p:spPr/>
        <p:txBody>
          <a:bodyPr/>
          <a:lstStyle/>
          <a:p>
            <a:r>
              <a:rPr lang="en-GB" dirty="0" smtClean="0"/>
              <a:t>Students can take quizzes when they are available</a:t>
            </a:r>
          </a:p>
          <a:p>
            <a:endParaRPr lang="en-US" dirty="0"/>
          </a:p>
        </p:txBody>
      </p:sp>
      <p:pic>
        <p:nvPicPr>
          <p:cNvPr id="5" name="Picture 4" descr="quiz_pic1.JPG"/>
          <p:cNvPicPr>
            <a:picLocks noChangeAspect="1"/>
          </p:cNvPicPr>
          <p:nvPr/>
        </p:nvPicPr>
        <p:blipFill>
          <a:blip r:embed="rId3" cstate="print"/>
          <a:stretch>
            <a:fillRect/>
          </a:stretch>
        </p:blipFill>
        <p:spPr>
          <a:xfrm>
            <a:off x="2133600" y="2438400"/>
            <a:ext cx="4572000" cy="3717985"/>
          </a:xfrm>
          <a:prstGeom prst="rect">
            <a:avLst/>
          </a:prstGeom>
        </p:spPr>
      </p:pic>
      <p:pic>
        <p:nvPicPr>
          <p:cNvPr id="6" name="Picture 5" descr="C:\Users\Internet\Desktop\Official GaelNet site files\main banner\logo.png"/>
          <p:cNvPicPr>
            <a:picLocks noChangeAspect="1" noChangeArrowheads="1"/>
          </p:cNvPicPr>
          <p:nvPr/>
        </p:nvPicPr>
        <p:blipFill>
          <a:blip r:embed="rId4" cstate="print"/>
          <a:srcRect/>
          <a:stretch>
            <a:fillRect/>
          </a:stretch>
        </p:blipFill>
        <p:spPr bwMode="auto">
          <a:xfrm>
            <a:off x="5943600" y="6219607"/>
            <a:ext cx="3200400" cy="638393"/>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Quiz</a:t>
            </a:r>
            <a:endParaRPr lang="en-US" dirty="0"/>
          </a:p>
        </p:txBody>
      </p:sp>
      <p:sp>
        <p:nvSpPr>
          <p:cNvPr id="3" name="Content Placeholder 2"/>
          <p:cNvSpPr>
            <a:spLocks noGrp="1"/>
          </p:cNvSpPr>
          <p:nvPr>
            <p:ph idx="1"/>
          </p:nvPr>
        </p:nvSpPr>
        <p:spPr/>
        <p:txBody>
          <a:bodyPr/>
          <a:lstStyle/>
          <a:p>
            <a:r>
              <a:rPr lang="en-GB" dirty="0" smtClean="0"/>
              <a:t>Instant feedback!</a:t>
            </a:r>
          </a:p>
          <a:p>
            <a:endParaRPr lang="en-US" dirty="0"/>
          </a:p>
        </p:txBody>
      </p:sp>
      <p:pic>
        <p:nvPicPr>
          <p:cNvPr id="6" name="Picture 5" descr="quiz_pic_passed.JPG"/>
          <p:cNvPicPr>
            <a:picLocks noChangeAspect="1"/>
          </p:cNvPicPr>
          <p:nvPr/>
        </p:nvPicPr>
        <p:blipFill>
          <a:blip r:embed="rId3" cstate="print"/>
          <a:stretch>
            <a:fillRect/>
          </a:stretch>
        </p:blipFill>
        <p:spPr>
          <a:xfrm>
            <a:off x="1600201" y="2362200"/>
            <a:ext cx="4648200" cy="3820438"/>
          </a:xfrm>
          <a:prstGeom prst="rect">
            <a:avLst/>
          </a:prstGeom>
        </p:spPr>
      </p:pic>
      <p:pic>
        <p:nvPicPr>
          <p:cNvPr id="5" name="Picture 5" descr="C:\Users\Internet\Desktop\Official GaelNet site files\main banner\logo.png"/>
          <p:cNvPicPr>
            <a:picLocks noChangeAspect="1" noChangeArrowheads="1"/>
          </p:cNvPicPr>
          <p:nvPr/>
        </p:nvPicPr>
        <p:blipFill>
          <a:blip r:embed="rId4" cstate="print"/>
          <a:srcRect/>
          <a:stretch>
            <a:fillRect/>
          </a:stretch>
        </p:blipFill>
        <p:spPr bwMode="auto">
          <a:xfrm>
            <a:off x="5943600" y="6219607"/>
            <a:ext cx="3200400" cy="638393"/>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1913</TotalTime>
  <Words>562</Words>
  <Application>Microsoft Office PowerPoint</Application>
  <PresentationFormat>On-screen Show (4:3)</PresentationFormat>
  <Paragraphs>104</Paragraphs>
  <Slides>18</Slides>
  <Notes>18</Notes>
  <HiddenSlides>0</HiddenSlides>
  <MMClips>1</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Flow</vt:lpstr>
      <vt:lpstr>I.C.T. and Language Learning: An integrated approach</vt:lpstr>
      <vt:lpstr>Web Technology &amp; GaelNet</vt:lpstr>
      <vt:lpstr>Services on GaelNet</vt:lpstr>
      <vt:lpstr>A sample of what’s available:</vt:lpstr>
      <vt:lpstr>Groups</vt:lpstr>
      <vt:lpstr>Videos</vt:lpstr>
      <vt:lpstr>Podcasts</vt:lpstr>
      <vt:lpstr>Quiz</vt:lpstr>
      <vt:lpstr>Quiz</vt:lpstr>
      <vt:lpstr>Quiz</vt:lpstr>
      <vt:lpstr>What’s to come?</vt:lpstr>
      <vt:lpstr>Sneak Preview</vt:lpstr>
      <vt:lpstr>A sneak preview</vt:lpstr>
      <vt:lpstr>Slide 14</vt:lpstr>
      <vt:lpstr>Online course for MFL teachers</vt:lpstr>
      <vt:lpstr>How do I register?</vt:lpstr>
      <vt:lpstr>Any questions?</vt:lpstr>
      <vt:lpstr>I.C.T. and Language Learning: An integrated approach</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Saol na Scoile</dc:title>
  <dc:creator>Internet</dc:creator>
  <cp:lastModifiedBy>Internet</cp:lastModifiedBy>
  <cp:revision>153</cp:revision>
  <dcterms:created xsi:type="dcterms:W3CDTF">2006-08-16T00:00:00Z</dcterms:created>
  <dcterms:modified xsi:type="dcterms:W3CDTF">2010-06-07T17:36:47Z</dcterms:modified>
</cp:coreProperties>
</file>